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7BE869-2B59-4DD0-A7E2-D250C257A20B}" v="6" dt="2024-07-30T02:29:25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84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72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63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30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69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71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19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71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03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7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48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447C6-89AC-45F6-947A-555BEAE3CBC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57940-F95F-4A0D-8D88-D7BF1AE1BC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63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4CA1C6-A5C8-9EF6-029D-D7B72D4621B2}"/>
              </a:ext>
            </a:extLst>
          </p:cNvPr>
          <p:cNvSpPr txBox="1"/>
          <p:nvPr/>
        </p:nvSpPr>
        <p:spPr>
          <a:xfrm>
            <a:off x="554019" y="257109"/>
            <a:ext cx="803596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AMED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医療機器開発　個別相談会　応募記入シート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4044B3C-2F55-0DB1-68B5-A2C0C7F00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974050"/>
              </p:ext>
            </p:extLst>
          </p:nvPr>
        </p:nvGraphicFramePr>
        <p:xfrm>
          <a:off x="660400" y="863601"/>
          <a:ext cx="78232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4933">
                  <a:extLst>
                    <a:ext uri="{9D8B030D-6E8A-4147-A177-3AD203B41FA5}">
                      <a16:colId xmlns:a16="http://schemas.microsoft.com/office/drawing/2014/main" val="2457169508"/>
                    </a:ext>
                  </a:extLst>
                </a:gridCol>
                <a:gridCol w="6028267">
                  <a:extLst>
                    <a:ext uri="{9D8B030D-6E8A-4147-A177-3AD203B41FA5}">
                      <a16:colId xmlns:a16="http://schemas.microsoft.com/office/drawing/2014/main" val="197095158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お名前：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6533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ご所属：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3321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メールアドレス：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809525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C487059E-30A2-D6EC-097C-E90331720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46229"/>
              </p:ext>
            </p:extLst>
          </p:nvPr>
        </p:nvGraphicFramePr>
        <p:xfrm>
          <a:off x="660400" y="2692398"/>
          <a:ext cx="78232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457169508"/>
                    </a:ext>
                  </a:extLst>
                </a:gridCol>
                <a:gridCol w="6578600">
                  <a:extLst>
                    <a:ext uri="{9D8B030D-6E8A-4147-A177-3AD203B41FA5}">
                      <a16:colId xmlns:a16="http://schemas.microsoft.com/office/drawing/2014/main" val="1970951588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記入例）１２月１２日の③１１：１５～１１：４５を希望</a:t>
                      </a:r>
                      <a:r>
                        <a:rPr kumimoji="1" lang="ja-JP" altLang="en-US" b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の場合 ： １２月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　（③）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8309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第１希望：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１２月＿日　（＿＿＿）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6533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第２希望：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１２月＿日　（＿＿＿）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3321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第３希望：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１２月＿日　（＿＿＿）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809525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8E186A5-D45F-6692-6EA6-91B1C2ACC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89083"/>
              </p:ext>
            </p:extLst>
          </p:nvPr>
        </p:nvGraphicFramePr>
        <p:xfrm>
          <a:off x="660400" y="4512733"/>
          <a:ext cx="78232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800">
                  <a:extLst>
                    <a:ext uri="{9D8B030D-6E8A-4147-A177-3AD203B41FA5}">
                      <a16:colId xmlns:a16="http://schemas.microsoft.com/office/drawing/2014/main" val="2457169508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1970951588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302551504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945859345"/>
                    </a:ext>
                  </a:extLst>
                </a:gridCol>
              </a:tblGrid>
              <a:tr h="1524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候補日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406979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１２月１１日（木）　または　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月１２日（金）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725875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候補時間帯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78309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10:00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10:30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10:35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11:05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11:15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11:45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12:45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13:15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65336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13:20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13:50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⑥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14:00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14:30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⑦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14:35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15:05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⑧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15:15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15:45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83321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⑨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15:50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16:20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809525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9EFDF32-DEC4-0032-12DA-D1C9E044C586}"/>
              </a:ext>
            </a:extLst>
          </p:cNvPr>
          <p:cNvSpPr txBox="1"/>
          <p:nvPr/>
        </p:nvSpPr>
        <p:spPr>
          <a:xfrm>
            <a:off x="668867" y="2260600"/>
            <a:ext cx="5150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ご希望日時　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必ず第３希望まで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ご記入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</a:t>
            </a:r>
          </a:p>
        </p:txBody>
      </p:sp>
    </p:spTree>
    <p:extLst>
      <p:ext uri="{BB962C8B-B14F-4D97-AF65-F5344CB8AC3E}">
        <p14:creationId xmlns:p14="http://schemas.microsoft.com/office/powerpoint/2010/main" val="306279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A59ECB-7FD3-CCE9-0E0B-E47641480707}"/>
              </a:ext>
            </a:extLst>
          </p:cNvPr>
          <p:cNvSpPr txBox="1"/>
          <p:nvPr/>
        </p:nvSpPr>
        <p:spPr>
          <a:xfrm>
            <a:off x="310627" y="2026975"/>
            <a:ext cx="852274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kern="100" dirty="0">
                <a:effectLst/>
                <a:latin typeface="游ゴシック" panose="020B0400000000000000" pitchFamily="50" charset="-128"/>
                <a:ea typeface="ＭＳ 明朝" panose="02020609040205080304" pitchFamily="17" charset="-128"/>
                <a:cs typeface="ＭＳ 明朝" panose="02020609040205080304" pitchFamily="17" charset="-128"/>
              </a:rPr>
              <a:t>下記４項目について、それぞれ１頁ずつの説明資料の作成をお願いします。</a:t>
            </a:r>
            <a:endParaRPr lang="en-US" altLang="ja-JP" sz="2400" kern="100" dirty="0">
              <a:effectLst/>
              <a:latin typeface="游ゴシック" panose="020B0400000000000000" pitchFamily="50" charset="-128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endParaRPr lang="en-US" altLang="ja-JP" sz="2400" kern="100" dirty="0">
              <a:latin typeface="游ゴシック" panose="020B0400000000000000" pitchFamily="50" charset="-128"/>
              <a:ea typeface="ＭＳ 明朝" panose="02020609040205080304" pitchFamily="17" charset="-128"/>
              <a:cs typeface="ＭＳ 明朝" panose="02020609040205080304" pitchFamily="17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lang="ja-JP" altLang="ja-JP" sz="24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開発する医療機器</a:t>
            </a:r>
            <a:r>
              <a:rPr lang="ja-JP" altLang="en-US" sz="24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・システムの概要</a:t>
            </a:r>
            <a:endParaRPr lang="en-US" altLang="ja-JP" sz="24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342900" indent="-342900">
              <a:buFont typeface="+mj-ea"/>
              <a:buAutoNum type="circleNumDbPlain"/>
            </a:pPr>
            <a:r>
              <a:rPr lang="ja-JP" altLang="ja-JP" sz="2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キー技術（シーズ）</a:t>
            </a:r>
          </a:p>
          <a:p>
            <a:pPr marL="342900" indent="-342900">
              <a:buFont typeface="+mj-ea"/>
              <a:buAutoNum type="circleNumDbPlain"/>
            </a:pPr>
            <a:r>
              <a:rPr lang="ja-JP" altLang="en-US" sz="2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医療上の価値</a:t>
            </a:r>
            <a:endParaRPr lang="en-US" altLang="ja-JP" sz="24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342900" indent="-342900">
              <a:buFont typeface="+mj-ea"/>
              <a:buAutoNum type="circleNumDbPlain"/>
            </a:pPr>
            <a:r>
              <a:rPr lang="ja-JP" altLang="en-US" sz="2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差別化</a:t>
            </a:r>
            <a:endParaRPr lang="ja-JP" altLang="ja-JP" sz="24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32217A3-0962-1EA6-D7CA-44C3D0E4DC00}"/>
              </a:ext>
            </a:extLst>
          </p:cNvPr>
          <p:cNvSpPr txBox="1"/>
          <p:nvPr/>
        </p:nvSpPr>
        <p:spPr>
          <a:xfrm>
            <a:off x="287768" y="375642"/>
            <a:ext cx="803596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AMED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医療機器開発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個別相談会　事前提出資料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3650755-20D4-4CD3-8E1C-DFDB9E546023}"/>
              </a:ext>
            </a:extLst>
          </p:cNvPr>
          <p:cNvSpPr txBox="1"/>
          <p:nvPr/>
        </p:nvSpPr>
        <p:spPr>
          <a:xfrm>
            <a:off x="754571" y="5565254"/>
            <a:ext cx="763485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絵や写真を用いた簡潔な説明としてください</a:t>
            </a:r>
            <a:endParaRPr lang="en-US" altLang="ja-JP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フォント、フォントサイズは自由とします</a:t>
            </a:r>
            <a:endParaRPr lang="en-US" altLang="ja-JP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いただいた資料は相談会終了後に確実に破棄いたします</a:t>
            </a:r>
            <a:endParaRPr lang="ja-JP" altLang="ja-JP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458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5F0ED0-E740-13FE-313B-34A24E927901}"/>
              </a:ext>
            </a:extLst>
          </p:cNvPr>
          <p:cNvSpPr txBox="1"/>
          <p:nvPr/>
        </p:nvSpPr>
        <p:spPr>
          <a:xfrm>
            <a:off x="6379282" y="131825"/>
            <a:ext cx="266520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研究者名：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所属：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E1A9889-BD0C-870F-820C-1DAC31A15D13}"/>
              </a:ext>
            </a:extLst>
          </p:cNvPr>
          <p:cNvSpPr txBox="1"/>
          <p:nvPr/>
        </p:nvSpPr>
        <p:spPr>
          <a:xfrm>
            <a:off x="96816" y="131825"/>
            <a:ext cx="6196405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73424A-5E1C-E935-D23B-794547DA842B}"/>
              </a:ext>
            </a:extLst>
          </p:cNvPr>
          <p:cNvSpPr txBox="1"/>
          <p:nvPr/>
        </p:nvSpPr>
        <p:spPr>
          <a:xfrm>
            <a:off x="96816" y="800518"/>
            <a:ext cx="3288080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ja-JP" altLang="en-US" sz="1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①開発する医療機器・システムの概要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FE1978-7E38-04B4-D693-A08A77CB6893}"/>
              </a:ext>
            </a:extLst>
          </p:cNvPr>
          <p:cNvSpPr txBox="1"/>
          <p:nvPr/>
        </p:nvSpPr>
        <p:spPr>
          <a:xfrm>
            <a:off x="311425" y="1211336"/>
            <a:ext cx="85277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i="1">
                <a:solidFill>
                  <a:schemeClr val="accent1"/>
                </a:solidFill>
              </a:rPr>
              <a:t>開発する医療機器・システムの概要について記載してください。</a:t>
            </a:r>
            <a:endParaRPr lang="en-US" altLang="ja-JP" sz="1400" i="1">
              <a:solidFill>
                <a:schemeClr val="accent1"/>
              </a:solidFill>
            </a:endParaRPr>
          </a:p>
          <a:p>
            <a:r>
              <a:rPr lang="ja-JP" altLang="en-US" sz="1400" i="1">
                <a:solidFill>
                  <a:schemeClr val="accent1"/>
                </a:solidFill>
              </a:rPr>
              <a:t>また、医療機器クラス分類の想定があれば記載してください。</a:t>
            </a:r>
            <a:endParaRPr lang="ja-JP" altLang="en-US" sz="14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137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2ED0A7-BE2C-CC2A-E2ED-1A1F07897F49}"/>
              </a:ext>
            </a:extLst>
          </p:cNvPr>
          <p:cNvSpPr txBox="1"/>
          <p:nvPr/>
        </p:nvSpPr>
        <p:spPr>
          <a:xfrm>
            <a:off x="96816" y="140118"/>
            <a:ext cx="1980029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ja-JP" altLang="en-US" sz="1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②キー技術（シーズ）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45EE06-171A-6FA2-6AC9-FC4A1340EE5E}"/>
              </a:ext>
            </a:extLst>
          </p:cNvPr>
          <p:cNvSpPr txBox="1"/>
          <p:nvPr/>
        </p:nvSpPr>
        <p:spPr>
          <a:xfrm>
            <a:off x="311425" y="567869"/>
            <a:ext cx="8527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i="1" dirty="0">
                <a:solidFill>
                  <a:schemeClr val="accent1"/>
                </a:solidFill>
              </a:rPr>
              <a:t>開発する医療機器・システムのキーとなる技術の説明を記載してください。（独自性・優位性など）</a:t>
            </a:r>
          </a:p>
        </p:txBody>
      </p:sp>
    </p:spTree>
    <p:extLst>
      <p:ext uri="{BB962C8B-B14F-4D97-AF65-F5344CB8AC3E}">
        <p14:creationId xmlns:p14="http://schemas.microsoft.com/office/powerpoint/2010/main" val="101826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2ED0A7-BE2C-CC2A-E2ED-1A1F07897F49}"/>
              </a:ext>
            </a:extLst>
          </p:cNvPr>
          <p:cNvSpPr txBox="1"/>
          <p:nvPr/>
        </p:nvSpPr>
        <p:spPr>
          <a:xfrm>
            <a:off x="96816" y="140118"/>
            <a:ext cx="1441420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ja-JP" altLang="en-US" sz="1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③医療上の価値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BE5032D-41A5-D667-3E21-2F2A1C91E949}"/>
              </a:ext>
            </a:extLst>
          </p:cNvPr>
          <p:cNvSpPr txBox="1"/>
          <p:nvPr/>
        </p:nvSpPr>
        <p:spPr>
          <a:xfrm>
            <a:off x="420555" y="564990"/>
            <a:ext cx="83028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i="1" dirty="0">
                <a:solidFill>
                  <a:schemeClr val="accent1"/>
                </a:solidFill>
              </a:rPr>
              <a:t>開発する技術・機器・システムが実現することにより、医療の何をどのように革新することを目指すものか、どのような貢献（インパクト）につながるのか、医療として目指す姿を説明してください。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47340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2ED0A7-BE2C-CC2A-E2ED-1A1F07897F49}"/>
              </a:ext>
            </a:extLst>
          </p:cNvPr>
          <p:cNvSpPr txBox="1"/>
          <p:nvPr/>
        </p:nvSpPr>
        <p:spPr>
          <a:xfrm>
            <a:off x="96816" y="140118"/>
            <a:ext cx="902811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ja-JP" altLang="en-US" sz="14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④</a:t>
            </a:r>
            <a:r>
              <a:rPr lang="ja-JP" altLang="en-US" sz="1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差別化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ED5BE9-6662-ED72-52A3-2A079C92512D}"/>
              </a:ext>
            </a:extLst>
          </p:cNvPr>
          <p:cNvSpPr txBox="1"/>
          <p:nvPr/>
        </p:nvSpPr>
        <p:spPr>
          <a:xfrm>
            <a:off x="96816" y="592700"/>
            <a:ext cx="75970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i="1" dirty="0">
                <a:solidFill>
                  <a:schemeClr val="accent1"/>
                </a:solidFill>
              </a:rPr>
              <a:t>競合品・既存品との差別化について説明してください。</a:t>
            </a:r>
            <a:endParaRPr lang="en-US" altLang="ja-JP" sz="1400" i="1" dirty="0">
              <a:solidFill>
                <a:schemeClr val="accent1"/>
              </a:solidFill>
            </a:endParaRPr>
          </a:p>
          <a:p>
            <a:r>
              <a:rPr lang="ja-JP" altLang="en-US" sz="1400" i="1" dirty="0">
                <a:solidFill>
                  <a:schemeClr val="accent1"/>
                </a:solidFill>
              </a:rPr>
              <a:t>既存品・競合品が無い場合は、対象となるゴールドスタンダードについて説明してください。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07462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360</Words>
  <Application>Microsoft Office PowerPoint</Application>
  <PresentationFormat>画面に合わせる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BIZ UDPゴシック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額賀聡</dc:creator>
  <cp:lastModifiedBy>額賀聡</cp:lastModifiedBy>
  <cp:revision>16</cp:revision>
  <dcterms:created xsi:type="dcterms:W3CDTF">2023-07-10T09:06:41Z</dcterms:created>
  <dcterms:modified xsi:type="dcterms:W3CDTF">2025-11-28T02:36:58Z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2025-11-26T05:43:56Z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d81f9f2e-4d55-49d8-bd7c-26ab52bdfd21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</Properties>
</file>